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319" r:id="rId2"/>
    <p:sldId id="259" r:id="rId3"/>
    <p:sldId id="326" r:id="rId4"/>
    <p:sldId id="332" r:id="rId5"/>
    <p:sldId id="330" r:id="rId6"/>
    <p:sldId id="337" r:id="rId7"/>
    <p:sldId id="338" r:id="rId8"/>
    <p:sldId id="339" r:id="rId9"/>
    <p:sldId id="340" r:id="rId10"/>
    <p:sldId id="32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gele" initials="a" lastIdx="3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5E"/>
    <a:srgbClr val="FE6D00"/>
    <a:srgbClr val="005BAA"/>
    <a:srgbClr val="FFC000"/>
    <a:srgbClr val="FF5F7F"/>
    <a:srgbClr val="0093CA"/>
    <a:srgbClr val="F48481"/>
    <a:srgbClr val="17375E"/>
    <a:srgbClr val="46CDF3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8" autoAdjust="0"/>
    <p:restoredTop sz="94660"/>
  </p:normalViewPr>
  <p:slideViewPr>
    <p:cSldViewPr snapToGrid="0">
      <p:cViewPr>
        <p:scale>
          <a:sx n="100" d="100"/>
          <a:sy n="100" d="100"/>
        </p:scale>
        <p:origin x="824" y="2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352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17B7A-56DF-024C-B5B4-026FFADE26A6}" type="datetimeFigureOut">
              <a:rPr lang="en-US" smtClean="0"/>
              <a:t>3/8/19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86D4A-88D7-C244-AF73-5CA530FDD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763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9249C-65E1-434B-BDA4-CA0A822BCD71}" type="datetimeFigureOut">
              <a:rPr lang="en-US" smtClean="0"/>
              <a:t>3/8/19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5BE94-DB06-9447-A794-605D28627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873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5BE94-DB06-9447-A794-605D286274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16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5BE94-DB06-9447-A794-605D286274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075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5BE94-DB06-9447-A794-605D286274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94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5BE94-DB06-9447-A794-605D286274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25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3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7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159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54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93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31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70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09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A7D70-1C76-424C-93B4-E411F91C808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298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4E4AB-CD7B-784A-8222-2CBA8EEDF79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109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9575802" y="274644"/>
            <a:ext cx="2971801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60402" y="274644"/>
            <a:ext cx="8712201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99A82-F8DF-834A-9E8C-D053EA2B249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886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C4A4F-0920-9A4A-AA0E-CCEA1241A99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393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6"/>
            <a:ext cx="10363200" cy="1362075"/>
          </a:xfrm>
        </p:spPr>
        <p:txBody>
          <a:bodyPr anchor="t"/>
          <a:lstStyle>
            <a:lvl1pPr algn="l">
              <a:defRPr sz="2993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1pPr>
            <a:lvl2pPr marL="338659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2pPr>
            <a:lvl3pPr marL="677318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3pPr>
            <a:lvl4pPr marL="1015977" indent="0">
              <a:buNone/>
              <a:defRPr sz="1021">
                <a:solidFill>
                  <a:schemeClr val="tx1">
                    <a:tint val="75000"/>
                  </a:schemeClr>
                </a:solidFill>
              </a:defRPr>
            </a:lvl4pPr>
            <a:lvl5pPr marL="1354637" indent="0">
              <a:buNone/>
              <a:defRPr sz="1021">
                <a:solidFill>
                  <a:schemeClr val="tx1">
                    <a:tint val="75000"/>
                  </a:schemeClr>
                </a:solidFill>
              </a:defRPr>
            </a:lvl5pPr>
            <a:lvl6pPr marL="1693295" indent="0">
              <a:buNone/>
              <a:defRPr sz="1021">
                <a:solidFill>
                  <a:schemeClr val="tx1">
                    <a:tint val="75000"/>
                  </a:schemeClr>
                </a:solidFill>
              </a:defRPr>
            </a:lvl6pPr>
            <a:lvl7pPr marL="2031954" indent="0">
              <a:buNone/>
              <a:defRPr sz="1021">
                <a:solidFill>
                  <a:schemeClr val="tx1">
                    <a:tint val="75000"/>
                  </a:schemeClr>
                </a:solidFill>
              </a:defRPr>
            </a:lvl7pPr>
            <a:lvl8pPr marL="2370614" indent="0">
              <a:buNone/>
              <a:defRPr sz="1021">
                <a:solidFill>
                  <a:schemeClr val="tx1">
                    <a:tint val="75000"/>
                  </a:schemeClr>
                </a:solidFill>
              </a:defRPr>
            </a:lvl8pPr>
            <a:lvl9pPr marL="2709273" indent="0">
              <a:buNone/>
              <a:defRPr sz="102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FB5B0-0DFF-C342-89DA-A50C7242659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057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60401" y="1600205"/>
            <a:ext cx="5842000" cy="4525963"/>
          </a:xfrm>
        </p:spPr>
        <p:txBody>
          <a:bodyPr/>
          <a:lstStyle>
            <a:lvl1pPr>
              <a:defRPr sz="2041"/>
            </a:lvl1pPr>
            <a:lvl2pPr>
              <a:defRPr sz="1768"/>
            </a:lvl2pPr>
            <a:lvl3pPr>
              <a:defRPr sz="1496"/>
            </a:lvl3pPr>
            <a:lvl4pPr>
              <a:defRPr sz="1361"/>
            </a:lvl4pPr>
            <a:lvl5pPr>
              <a:defRPr sz="136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705601" y="1600205"/>
            <a:ext cx="5842000" cy="4525963"/>
          </a:xfrm>
        </p:spPr>
        <p:txBody>
          <a:bodyPr/>
          <a:lstStyle>
            <a:lvl1pPr>
              <a:defRPr sz="2041"/>
            </a:lvl1pPr>
            <a:lvl2pPr>
              <a:defRPr sz="1768"/>
            </a:lvl2pPr>
            <a:lvl3pPr>
              <a:defRPr sz="1496"/>
            </a:lvl3pPr>
            <a:lvl4pPr>
              <a:defRPr sz="1361"/>
            </a:lvl4pPr>
            <a:lvl5pPr>
              <a:defRPr sz="136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9398-90C1-9745-8761-78699034ACA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16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3" y="1535113"/>
            <a:ext cx="5386917" cy="639762"/>
          </a:xfrm>
        </p:spPr>
        <p:txBody>
          <a:bodyPr anchor="b"/>
          <a:lstStyle>
            <a:lvl1pPr marL="0" indent="0">
              <a:buNone/>
              <a:defRPr sz="1768" b="1"/>
            </a:lvl1pPr>
            <a:lvl2pPr marL="338659" indent="0">
              <a:buNone/>
              <a:defRPr sz="1496" b="1"/>
            </a:lvl2pPr>
            <a:lvl3pPr marL="677318" indent="0">
              <a:buNone/>
              <a:defRPr sz="1361" b="1"/>
            </a:lvl3pPr>
            <a:lvl4pPr marL="1015977" indent="0">
              <a:buNone/>
              <a:defRPr sz="1157" b="1"/>
            </a:lvl4pPr>
            <a:lvl5pPr marL="1354637" indent="0">
              <a:buNone/>
              <a:defRPr sz="1157" b="1"/>
            </a:lvl5pPr>
            <a:lvl6pPr marL="1693295" indent="0">
              <a:buNone/>
              <a:defRPr sz="1157" b="1"/>
            </a:lvl6pPr>
            <a:lvl7pPr marL="2031954" indent="0">
              <a:buNone/>
              <a:defRPr sz="1157" b="1"/>
            </a:lvl7pPr>
            <a:lvl8pPr marL="2370614" indent="0">
              <a:buNone/>
              <a:defRPr sz="1157" b="1"/>
            </a:lvl8pPr>
            <a:lvl9pPr marL="2709273" indent="0">
              <a:buNone/>
              <a:defRPr sz="1157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917" cy="3951288"/>
          </a:xfrm>
        </p:spPr>
        <p:txBody>
          <a:bodyPr/>
          <a:lstStyle>
            <a:lvl1pPr>
              <a:defRPr sz="1768"/>
            </a:lvl1pPr>
            <a:lvl2pPr>
              <a:defRPr sz="1496"/>
            </a:lvl2pPr>
            <a:lvl3pPr>
              <a:defRPr sz="1361"/>
            </a:lvl3pPr>
            <a:lvl4pPr>
              <a:defRPr sz="1157"/>
            </a:lvl4pPr>
            <a:lvl5pPr>
              <a:defRPr sz="1157"/>
            </a:lvl5pPr>
            <a:lvl6pPr>
              <a:defRPr sz="1157"/>
            </a:lvl6pPr>
            <a:lvl7pPr>
              <a:defRPr sz="1157"/>
            </a:lvl7pPr>
            <a:lvl8pPr>
              <a:defRPr sz="1157"/>
            </a:lvl8pPr>
            <a:lvl9pPr>
              <a:defRPr sz="1157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5" cy="639762"/>
          </a:xfrm>
        </p:spPr>
        <p:txBody>
          <a:bodyPr anchor="b"/>
          <a:lstStyle>
            <a:lvl1pPr marL="0" indent="0">
              <a:buNone/>
              <a:defRPr sz="1768" b="1"/>
            </a:lvl1pPr>
            <a:lvl2pPr marL="338659" indent="0">
              <a:buNone/>
              <a:defRPr sz="1496" b="1"/>
            </a:lvl2pPr>
            <a:lvl3pPr marL="677318" indent="0">
              <a:buNone/>
              <a:defRPr sz="1361" b="1"/>
            </a:lvl3pPr>
            <a:lvl4pPr marL="1015977" indent="0">
              <a:buNone/>
              <a:defRPr sz="1157" b="1"/>
            </a:lvl4pPr>
            <a:lvl5pPr marL="1354637" indent="0">
              <a:buNone/>
              <a:defRPr sz="1157" b="1"/>
            </a:lvl5pPr>
            <a:lvl6pPr marL="1693295" indent="0">
              <a:buNone/>
              <a:defRPr sz="1157" b="1"/>
            </a:lvl6pPr>
            <a:lvl7pPr marL="2031954" indent="0">
              <a:buNone/>
              <a:defRPr sz="1157" b="1"/>
            </a:lvl7pPr>
            <a:lvl8pPr marL="2370614" indent="0">
              <a:buNone/>
              <a:defRPr sz="1157" b="1"/>
            </a:lvl8pPr>
            <a:lvl9pPr marL="2709273" indent="0">
              <a:buNone/>
              <a:defRPr sz="1157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5" cy="3951288"/>
          </a:xfrm>
        </p:spPr>
        <p:txBody>
          <a:bodyPr/>
          <a:lstStyle>
            <a:lvl1pPr>
              <a:defRPr sz="1768"/>
            </a:lvl1pPr>
            <a:lvl2pPr>
              <a:defRPr sz="1496"/>
            </a:lvl2pPr>
            <a:lvl3pPr>
              <a:defRPr sz="1361"/>
            </a:lvl3pPr>
            <a:lvl4pPr>
              <a:defRPr sz="1157"/>
            </a:lvl4pPr>
            <a:lvl5pPr>
              <a:defRPr sz="1157"/>
            </a:lvl5pPr>
            <a:lvl6pPr>
              <a:defRPr sz="1157"/>
            </a:lvl6pPr>
            <a:lvl7pPr>
              <a:defRPr sz="1157"/>
            </a:lvl7pPr>
            <a:lvl8pPr>
              <a:defRPr sz="1157"/>
            </a:lvl8pPr>
            <a:lvl9pPr>
              <a:defRPr sz="1157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E737B-513B-0B4D-819C-0CFF5B93A8E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798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583FD-3696-0F4C-A4AF-D4D839C459E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81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6BF95-2348-5C4A-809A-80AB194E539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198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496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6" y="273055"/>
            <a:ext cx="6815667" cy="5853113"/>
          </a:xfrm>
        </p:spPr>
        <p:txBody>
          <a:bodyPr/>
          <a:lstStyle>
            <a:lvl1pPr>
              <a:defRPr sz="2381"/>
            </a:lvl1pPr>
            <a:lvl2pPr>
              <a:defRPr sz="2041"/>
            </a:lvl2pPr>
            <a:lvl3pPr>
              <a:defRPr sz="1768"/>
            </a:lvl3pPr>
            <a:lvl4pPr>
              <a:defRPr sz="1496"/>
            </a:lvl4pPr>
            <a:lvl5pPr>
              <a:defRPr sz="1496"/>
            </a:lvl5pPr>
            <a:lvl6pPr>
              <a:defRPr sz="1496"/>
            </a:lvl6pPr>
            <a:lvl7pPr>
              <a:defRPr sz="1496"/>
            </a:lvl7pPr>
            <a:lvl8pPr>
              <a:defRPr sz="1496"/>
            </a:lvl8pPr>
            <a:lvl9pPr>
              <a:defRPr sz="1496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21"/>
            </a:lvl1pPr>
            <a:lvl2pPr marL="338659" indent="0">
              <a:buNone/>
              <a:defRPr sz="884"/>
            </a:lvl2pPr>
            <a:lvl3pPr marL="677318" indent="0">
              <a:buNone/>
              <a:defRPr sz="749"/>
            </a:lvl3pPr>
            <a:lvl4pPr marL="1015977" indent="0">
              <a:buNone/>
              <a:defRPr sz="680"/>
            </a:lvl4pPr>
            <a:lvl5pPr marL="1354637" indent="0">
              <a:buNone/>
              <a:defRPr sz="680"/>
            </a:lvl5pPr>
            <a:lvl6pPr marL="1693295" indent="0">
              <a:buNone/>
              <a:defRPr sz="680"/>
            </a:lvl6pPr>
            <a:lvl7pPr marL="2031954" indent="0">
              <a:buNone/>
              <a:defRPr sz="680"/>
            </a:lvl7pPr>
            <a:lvl8pPr marL="2370614" indent="0">
              <a:buNone/>
              <a:defRPr sz="680"/>
            </a:lvl8pPr>
            <a:lvl9pPr marL="2709273" indent="0">
              <a:buNone/>
              <a:defRPr sz="68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9F3E0-1274-2F43-8615-DB89738CCA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81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496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381"/>
            </a:lvl1pPr>
            <a:lvl2pPr marL="338659" indent="0">
              <a:buNone/>
              <a:defRPr sz="2041"/>
            </a:lvl2pPr>
            <a:lvl3pPr marL="677318" indent="0">
              <a:buNone/>
              <a:defRPr sz="1768"/>
            </a:lvl3pPr>
            <a:lvl4pPr marL="1015977" indent="0">
              <a:buNone/>
              <a:defRPr sz="1496"/>
            </a:lvl4pPr>
            <a:lvl5pPr marL="1354637" indent="0">
              <a:buNone/>
              <a:defRPr sz="1496"/>
            </a:lvl5pPr>
            <a:lvl6pPr marL="1693295" indent="0">
              <a:buNone/>
              <a:defRPr sz="1496"/>
            </a:lvl6pPr>
            <a:lvl7pPr marL="2031954" indent="0">
              <a:buNone/>
              <a:defRPr sz="1496"/>
            </a:lvl7pPr>
            <a:lvl8pPr marL="2370614" indent="0">
              <a:buNone/>
              <a:defRPr sz="1496"/>
            </a:lvl8pPr>
            <a:lvl9pPr marL="2709273" indent="0">
              <a:buNone/>
              <a:defRPr sz="1496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21"/>
            </a:lvl1pPr>
            <a:lvl2pPr marL="338659" indent="0">
              <a:buNone/>
              <a:defRPr sz="884"/>
            </a:lvl2pPr>
            <a:lvl3pPr marL="677318" indent="0">
              <a:buNone/>
              <a:defRPr sz="749"/>
            </a:lvl3pPr>
            <a:lvl4pPr marL="1015977" indent="0">
              <a:buNone/>
              <a:defRPr sz="680"/>
            </a:lvl4pPr>
            <a:lvl5pPr marL="1354637" indent="0">
              <a:buNone/>
              <a:defRPr sz="680"/>
            </a:lvl5pPr>
            <a:lvl6pPr marL="1693295" indent="0">
              <a:buNone/>
              <a:defRPr sz="680"/>
            </a:lvl6pPr>
            <a:lvl7pPr marL="2031954" indent="0">
              <a:buNone/>
              <a:defRPr sz="680"/>
            </a:lvl7pPr>
            <a:lvl8pPr marL="2370614" indent="0">
              <a:buNone/>
              <a:defRPr sz="680"/>
            </a:lvl8pPr>
            <a:lvl9pPr marL="2709273" indent="0">
              <a:buNone/>
              <a:defRPr sz="68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C5EAD-6117-9D49-B8E3-FB0D247F5F4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276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9601" y="6356356"/>
            <a:ext cx="2844800" cy="365125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8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77318"/>
            <a:fld id="{0F8FA06B-39F2-C045-B13C-41713402D03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1" y="6356356"/>
            <a:ext cx="3860800" cy="365125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8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77318"/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8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77318"/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 defTabSz="677318"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C:\Users\Mike Tuluka\Documents\TTKgroup\CREATIVE MIND SARL\CLIENT\MIDDLE\LOREE\PowerPoint Template\Generique 4\Drafts\Texte-03.jpg"/>
          <p:cNvPicPr>
            <a:picLocks noChangeAspect="1" noChangeArrowheads="1"/>
          </p:cNvPicPr>
          <p:nvPr userDrawn="1"/>
        </p:nvPicPr>
        <p:blipFill>
          <a:blip r:embed="rId13" cstate="print"/>
          <a:srcRect l="1310" t="1838" r="1120" b="1694"/>
          <a:stretch>
            <a:fillRect/>
          </a:stretch>
        </p:blipFill>
        <p:spPr bwMode="auto">
          <a:xfrm>
            <a:off x="2" y="0"/>
            <a:ext cx="12233492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2816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defTabSz="677318" rtl="0" eaLnBrk="1" latinLnBrk="0" hangingPunct="1">
        <a:spcBef>
          <a:spcPct val="0"/>
        </a:spcBef>
        <a:buNone/>
        <a:defRPr sz="32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994" indent="-253994" algn="l" defTabSz="677318" rtl="0" eaLnBrk="1" latinLnBrk="0" hangingPunct="1">
        <a:spcBef>
          <a:spcPct val="20000"/>
        </a:spcBef>
        <a:buFont typeface="Arial" pitchFamily="34" charset="0"/>
        <a:buChar char="•"/>
        <a:defRPr sz="2381" kern="1200">
          <a:solidFill>
            <a:schemeClr val="tx1"/>
          </a:solidFill>
          <a:latin typeface="+mn-lt"/>
          <a:ea typeface="+mn-ea"/>
          <a:cs typeface="+mn-cs"/>
        </a:defRPr>
      </a:lvl1pPr>
      <a:lvl2pPr marL="550321" indent="-211662" algn="l" defTabSz="677318" rtl="0" eaLnBrk="1" latinLnBrk="0" hangingPunct="1">
        <a:spcBef>
          <a:spcPct val="20000"/>
        </a:spcBef>
        <a:buFont typeface="Arial" pitchFamily="34" charset="0"/>
        <a:buChar char="–"/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846648" indent="-169330" algn="l" defTabSz="677318" rtl="0" eaLnBrk="1" latinLnBrk="0" hangingPunct="1">
        <a:spcBef>
          <a:spcPct val="20000"/>
        </a:spcBef>
        <a:buFont typeface="Arial" pitchFamily="34" charset="0"/>
        <a:buChar char="•"/>
        <a:defRPr sz="1768" kern="1200">
          <a:solidFill>
            <a:schemeClr val="tx1"/>
          </a:solidFill>
          <a:latin typeface="+mn-lt"/>
          <a:ea typeface="+mn-ea"/>
          <a:cs typeface="+mn-cs"/>
        </a:defRPr>
      </a:lvl3pPr>
      <a:lvl4pPr marL="1185307" indent="-169330" algn="l" defTabSz="677318" rtl="0" eaLnBrk="1" latinLnBrk="0" hangingPunct="1">
        <a:spcBef>
          <a:spcPct val="20000"/>
        </a:spcBef>
        <a:buFont typeface="Arial" pitchFamily="34" charset="0"/>
        <a:buChar char="–"/>
        <a:defRPr sz="1496" kern="1200">
          <a:solidFill>
            <a:schemeClr val="tx1"/>
          </a:solidFill>
          <a:latin typeface="+mn-lt"/>
          <a:ea typeface="+mn-ea"/>
          <a:cs typeface="+mn-cs"/>
        </a:defRPr>
      </a:lvl4pPr>
      <a:lvl5pPr marL="1523966" indent="-169330" algn="l" defTabSz="677318" rtl="0" eaLnBrk="1" latinLnBrk="0" hangingPunct="1">
        <a:spcBef>
          <a:spcPct val="20000"/>
        </a:spcBef>
        <a:buFont typeface="Arial" pitchFamily="34" charset="0"/>
        <a:buChar char="»"/>
        <a:defRPr sz="1496" kern="1200">
          <a:solidFill>
            <a:schemeClr val="tx1"/>
          </a:solidFill>
          <a:latin typeface="+mn-lt"/>
          <a:ea typeface="+mn-ea"/>
          <a:cs typeface="+mn-cs"/>
        </a:defRPr>
      </a:lvl5pPr>
      <a:lvl6pPr marL="1862625" indent="-169330" algn="l" defTabSz="677318" rtl="0" eaLnBrk="1" latinLnBrk="0" hangingPunct="1">
        <a:spcBef>
          <a:spcPct val="20000"/>
        </a:spcBef>
        <a:buFont typeface="Arial" pitchFamily="34" charset="0"/>
        <a:buChar char="•"/>
        <a:defRPr sz="1496" kern="1200">
          <a:solidFill>
            <a:schemeClr val="tx1"/>
          </a:solidFill>
          <a:latin typeface="+mn-lt"/>
          <a:ea typeface="+mn-ea"/>
          <a:cs typeface="+mn-cs"/>
        </a:defRPr>
      </a:lvl6pPr>
      <a:lvl7pPr marL="2201285" indent="-169330" algn="l" defTabSz="677318" rtl="0" eaLnBrk="1" latinLnBrk="0" hangingPunct="1">
        <a:spcBef>
          <a:spcPct val="20000"/>
        </a:spcBef>
        <a:buFont typeface="Arial" pitchFamily="34" charset="0"/>
        <a:buChar char="•"/>
        <a:defRPr sz="1496" kern="1200">
          <a:solidFill>
            <a:schemeClr val="tx1"/>
          </a:solidFill>
          <a:latin typeface="+mn-lt"/>
          <a:ea typeface="+mn-ea"/>
          <a:cs typeface="+mn-cs"/>
        </a:defRPr>
      </a:lvl7pPr>
      <a:lvl8pPr marL="2539943" indent="-169330" algn="l" defTabSz="677318" rtl="0" eaLnBrk="1" latinLnBrk="0" hangingPunct="1">
        <a:spcBef>
          <a:spcPct val="20000"/>
        </a:spcBef>
        <a:buFont typeface="Arial" pitchFamily="34" charset="0"/>
        <a:buChar char="•"/>
        <a:defRPr sz="1496" kern="1200">
          <a:solidFill>
            <a:schemeClr val="tx1"/>
          </a:solidFill>
          <a:latin typeface="+mn-lt"/>
          <a:ea typeface="+mn-ea"/>
          <a:cs typeface="+mn-cs"/>
        </a:defRPr>
      </a:lvl8pPr>
      <a:lvl9pPr marL="2878602" indent="-169330" algn="l" defTabSz="677318" rtl="0" eaLnBrk="1" latinLnBrk="0" hangingPunct="1">
        <a:spcBef>
          <a:spcPct val="20000"/>
        </a:spcBef>
        <a:buFont typeface="Arial" pitchFamily="34" charset="0"/>
        <a:buChar char="•"/>
        <a:defRPr sz="14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1pPr>
      <a:lvl2pPr marL="338659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2pPr>
      <a:lvl3pPr marL="677318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3pPr>
      <a:lvl4pPr marL="1015977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4pPr>
      <a:lvl5pPr marL="1354637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5pPr>
      <a:lvl6pPr marL="1693295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6pPr>
      <a:lvl7pPr marL="2031954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7pPr>
      <a:lvl8pPr marL="2370614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8pPr>
      <a:lvl9pPr marL="2709273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0D37E90-719D-9740-9C67-372CC1A928C9}"/>
              </a:ext>
            </a:extLst>
          </p:cNvPr>
          <p:cNvGrpSpPr/>
          <p:nvPr/>
        </p:nvGrpSpPr>
        <p:grpSpPr>
          <a:xfrm>
            <a:off x="2803866" y="2668270"/>
            <a:ext cx="887240" cy="768985"/>
            <a:chOff x="-27159" y="0"/>
            <a:chExt cx="887240" cy="76954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356428-D0C8-0A4B-9E00-6DA058BFE2B3}"/>
                </a:ext>
              </a:extLst>
            </p:cNvPr>
            <p:cNvCxnSpPr/>
            <p:nvPr/>
          </p:nvCxnSpPr>
          <p:spPr>
            <a:xfrm>
              <a:off x="0" y="0"/>
              <a:ext cx="0" cy="769544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64F4F7-CDF6-BA41-A4DB-2057AF155976}"/>
                </a:ext>
              </a:extLst>
            </p:cNvPr>
            <p:cNvCxnSpPr/>
            <p:nvPr/>
          </p:nvCxnSpPr>
          <p:spPr>
            <a:xfrm>
              <a:off x="-27159" y="0"/>
              <a:ext cx="88724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7A27D8-CBFA-0C42-86B5-276A71B7C07A}"/>
              </a:ext>
            </a:extLst>
          </p:cNvPr>
          <p:cNvGrpSpPr/>
          <p:nvPr/>
        </p:nvGrpSpPr>
        <p:grpSpPr>
          <a:xfrm rot="10800000">
            <a:off x="8644703" y="3234542"/>
            <a:ext cx="887240" cy="768985"/>
            <a:chOff x="-27159" y="0"/>
            <a:chExt cx="887240" cy="76954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AB5474-9C9D-4048-AC26-4F713FEF4A45}"/>
                </a:ext>
              </a:extLst>
            </p:cNvPr>
            <p:cNvCxnSpPr/>
            <p:nvPr/>
          </p:nvCxnSpPr>
          <p:spPr>
            <a:xfrm>
              <a:off x="0" y="0"/>
              <a:ext cx="0" cy="769544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4564315-0C83-7D45-A33F-6F1350C4CD99}"/>
                </a:ext>
              </a:extLst>
            </p:cNvPr>
            <p:cNvCxnSpPr/>
            <p:nvPr/>
          </p:nvCxnSpPr>
          <p:spPr>
            <a:xfrm>
              <a:off x="-27159" y="0"/>
              <a:ext cx="88724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 Box 24">
            <a:extLst>
              <a:ext uri="{FF2B5EF4-FFF2-40B4-BE49-F238E27FC236}">
                <a16:creationId xmlns:a16="http://schemas.microsoft.com/office/drawing/2014/main" id="{D542C46E-4A39-3648-8A0A-E6B0873F39C0}"/>
              </a:ext>
            </a:extLst>
          </p:cNvPr>
          <p:cNvSpPr txBox="1"/>
          <p:nvPr/>
        </p:nvSpPr>
        <p:spPr>
          <a:xfrm>
            <a:off x="3247485" y="2891473"/>
            <a:ext cx="6628031" cy="4705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 4 </a:t>
            </a:r>
            <a:r>
              <a:rPr lang="en-GB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itchFamily="2" charset="2"/>
              </a:rPr>
              <a:t></a:t>
            </a:r>
            <a:r>
              <a:rPr lang="en-GB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Assignment – PyCitySchools</a:t>
            </a:r>
            <a:br>
              <a:rPr lang="en-GB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 Box 25">
            <a:extLst>
              <a:ext uri="{FF2B5EF4-FFF2-40B4-BE49-F238E27FC236}">
                <a16:creationId xmlns:a16="http://schemas.microsoft.com/office/drawing/2014/main" id="{7F0A1E1A-4B2E-D64E-87D0-91B1ADCBF07F}"/>
              </a:ext>
            </a:extLst>
          </p:cNvPr>
          <p:cNvSpPr txBox="1"/>
          <p:nvPr/>
        </p:nvSpPr>
        <p:spPr>
          <a:xfrm>
            <a:off x="3154045" y="3650614"/>
            <a:ext cx="5961439" cy="35291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SMU Data Science Bootcamp 			</a:t>
            </a:r>
            <a:r>
              <a:rPr lang="en-GB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Zeinab MASSUDI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80770A-A6CC-864F-8451-24DD98010DBA}"/>
              </a:ext>
            </a:extLst>
          </p:cNvPr>
          <p:cNvCxnSpPr/>
          <p:nvPr/>
        </p:nvCxnSpPr>
        <p:spPr>
          <a:xfrm>
            <a:off x="3247485" y="3537902"/>
            <a:ext cx="586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AA3761D6-E367-CF4C-A393-33001EEED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066" y="286896"/>
            <a:ext cx="2625338" cy="148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67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" r="2716"/>
          <a:stretch/>
        </p:blipFill>
        <p:spPr>
          <a:xfrm rot="5400000">
            <a:off x="-1432937" y="2233277"/>
            <a:ext cx="5464806" cy="256336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-4414" y="442221"/>
            <a:ext cx="12240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As a whole, schools with higher budgets, did not yield better test results. By contrast, schools with higher spending per student ($645-675) underperformed compared to schools with smaller budgets(&lt;$585 per student).</a:t>
            </a:r>
            <a:endParaRPr lang="en-GB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4789591" y="1383352"/>
            <a:ext cx="7158038" cy="4616648"/>
          </a:xfrm>
          <a:prstGeom prst="rect">
            <a:avLst/>
          </a:prstGeom>
          <a:solidFill>
            <a:srgbClr val="EAEAEA"/>
          </a:solidFill>
        </p:spPr>
        <p:txBody>
          <a:bodyPr wrap="square">
            <a:spAutoFit/>
          </a:bodyPr>
          <a:lstStyle>
            <a:defPPr>
              <a:defRPr lang="fr-FR"/>
            </a:defPPr>
            <a:lvl1pPr marL="216000" indent="-180000">
              <a:spcBef>
                <a:spcPts val="0"/>
              </a:spcBef>
              <a:buFont typeface="Trebuchet MS" pitchFamily="34" charset="0"/>
              <a:buChar char="•"/>
              <a:defRPr sz="1400">
                <a:solidFill>
                  <a:srgbClr val="404040"/>
                </a:solidFill>
              </a:defRPr>
            </a:lvl1pPr>
            <a:lvl2pPr marL="432000" lvl="1" indent="-216000">
              <a:spcBef>
                <a:spcPts val="0"/>
              </a:spcBef>
              <a:buFont typeface="Trebuchet MS" pitchFamily="34" charset="0"/>
              <a:buChar char="–"/>
              <a:defRPr sz="1400">
                <a:solidFill>
                  <a:srgbClr val="404040"/>
                </a:solidFill>
              </a:defRPr>
            </a:lvl2pPr>
            <a:lvl3pPr marL="742950" indent="-171450">
              <a:spcBef>
                <a:spcPct val="20000"/>
              </a:spcBef>
              <a:buFont typeface="Trebuchet MS" pitchFamily="34" charset="0"/>
              <a:buChar char="•"/>
              <a:defRPr sz="1400">
                <a:solidFill>
                  <a:srgbClr val="404040"/>
                </a:solidFill>
              </a:defRPr>
            </a:lvl3pPr>
            <a:lvl4pPr marL="1028700" indent="-171450">
              <a:spcBef>
                <a:spcPct val="20000"/>
              </a:spcBef>
              <a:buFont typeface="Trebuchet MS" pitchFamily="34" charset="0"/>
              <a:buChar char="•"/>
              <a:defRPr sz="1400">
                <a:solidFill>
                  <a:srgbClr val="404040"/>
                </a:solidFill>
              </a:defRPr>
            </a:lvl4pPr>
            <a:lvl5pPr marL="1314450" indent="-171450">
              <a:spcBef>
                <a:spcPct val="20000"/>
              </a:spcBef>
              <a:buFont typeface="Trebuchet MS" pitchFamily="34" charset="0"/>
              <a:buChar char="•"/>
              <a:defRPr sz="1400">
                <a:solidFill>
                  <a:srgbClr val="404040"/>
                </a:solidFill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GB" b="1" dirty="0">
                <a:solidFill>
                  <a:srgbClr val="00425E"/>
                </a:solidFill>
              </a:rPr>
              <a:t>Top and Bottom Performing Schools</a:t>
            </a:r>
          </a:p>
          <a:p>
            <a:pPr marL="190500" indent="0">
              <a:buNone/>
            </a:pPr>
            <a:r>
              <a:rPr lang="en-GB" dirty="0">
                <a:solidFill>
                  <a:srgbClr val="00425E"/>
                </a:solidFill>
              </a:rPr>
              <a:t>District schools students were the poorest performers  especially in math with an overall passing rate average of 71%. On the other hand, Charter school yielded an average overall passing rate of 92%.</a:t>
            </a:r>
          </a:p>
          <a:p>
            <a:pPr marL="190500" indent="0">
              <a:buNone/>
            </a:pPr>
            <a:endParaRPr lang="en-GB" dirty="0">
              <a:solidFill>
                <a:srgbClr val="00425E"/>
              </a:solidFill>
            </a:endParaRPr>
          </a:p>
          <a:p>
            <a:r>
              <a:rPr lang="en-GB" b="1" dirty="0">
                <a:solidFill>
                  <a:srgbClr val="00425E"/>
                </a:solidFill>
              </a:rPr>
              <a:t>Larger budgets do not produce better results</a:t>
            </a:r>
            <a:endParaRPr lang="en-GB" dirty="0">
              <a:solidFill>
                <a:srgbClr val="00425E"/>
              </a:solidFill>
            </a:endParaRPr>
          </a:p>
          <a:p>
            <a:pPr marL="215900" indent="0">
              <a:buNone/>
            </a:pPr>
            <a:r>
              <a:rPr lang="en-US" dirty="0">
                <a:solidFill>
                  <a:srgbClr val="00425E"/>
                </a:solidFill>
              </a:rPr>
              <a:t>As a whole, schools with higher budgets, did not produce better test results. By contrast, schools with higher spending per student ($645-675) underperformed compared to schools with smaller budgets(&lt;$585 per student).</a:t>
            </a:r>
            <a:endParaRPr lang="en-GB" sz="1100" dirty="0">
              <a:solidFill>
                <a:srgbClr val="00425E"/>
              </a:solidFill>
            </a:endParaRPr>
          </a:p>
          <a:p>
            <a:pPr marL="36000" indent="0">
              <a:buNone/>
            </a:pPr>
            <a:endParaRPr lang="en-GB" dirty="0">
              <a:solidFill>
                <a:srgbClr val="00425E"/>
              </a:solidFill>
            </a:endParaRPr>
          </a:p>
          <a:p>
            <a:r>
              <a:rPr lang="en-GB" b="1" dirty="0">
                <a:solidFill>
                  <a:srgbClr val="00425E"/>
                </a:solidFill>
              </a:rPr>
              <a:t>Impact of school  size on performance</a:t>
            </a:r>
          </a:p>
          <a:p>
            <a:pPr marL="215900" indent="-180975">
              <a:buNone/>
            </a:pPr>
            <a:r>
              <a:rPr lang="en-GB" b="1" dirty="0">
                <a:solidFill>
                  <a:srgbClr val="00425E"/>
                </a:solidFill>
              </a:rPr>
              <a:t>    </a:t>
            </a:r>
            <a:r>
              <a:rPr lang="en-US" dirty="0">
                <a:solidFill>
                  <a:srgbClr val="00425E"/>
                </a:solidFill>
              </a:rPr>
              <a:t>Overall, smaller and medium sized schools dramatically out-performed large sized schools on percentage math pass rate(92-84% passing vs 71%).</a:t>
            </a:r>
          </a:p>
          <a:p>
            <a:pPr marL="215900" indent="0">
              <a:buNone/>
            </a:pPr>
            <a:endParaRPr lang="en-GB" dirty="0">
              <a:solidFill>
                <a:srgbClr val="00425E"/>
              </a:solidFill>
            </a:endParaRPr>
          </a:p>
          <a:p>
            <a:pPr marL="38100" indent="177800"/>
            <a:r>
              <a:rPr lang="en-GB" b="1" dirty="0">
                <a:solidFill>
                  <a:srgbClr val="00425E"/>
                </a:solidFill>
              </a:rPr>
              <a:t>Other factors</a:t>
            </a:r>
          </a:p>
          <a:p>
            <a:pPr marL="215900" indent="0">
              <a:buNone/>
            </a:pPr>
            <a:r>
              <a:rPr lang="en-GB" dirty="0">
                <a:solidFill>
                  <a:srgbClr val="00425E"/>
                </a:solidFill>
              </a:rPr>
              <a:t>Further analysis did not reveal any obvious trends of performance by specific gender groups or grades.</a:t>
            </a:r>
          </a:p>
          <a:p>
            <a:pPr marL="215900" indent="-180975">
              <a:buNone/>
            </a:pPr>
            <a:endParaRPr lang="en-GB" b="1" dirty="0">
              <a:solidFill>
                <a:srgbClr val="00425E"/>
              </a:solidFill>
            </a:endParaRPr>
          </a:p>
          <a:p>
            <a:pPr marL="215900" indent="0">
              <a:buNone/>
            </a:pPr>
            <a:r>
              <a:rPr lang="en-GB" b="1" dirty="0">
                <a:solidFill>
                  <a:srgbClr val="00425E"/>
                </a:solidFill>
              </a:rPr>
              <a:t>There  are no coincidences to success. Hence, a deeper dive into charter and district schools         best practices, policies and teacher/student ratio could help explain the disparity between their students’ performance.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4413" y="1375"/>
            <a:ext cx="292608" cy="432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B1D95BB-2685-4240-8BA4-CBC16FC45AFB}"/>
              </a:ext>
            </a:extLst>
          </p:cNvPr>
          <p:cNvSpPr txBox="1">
            <a:spLocks/>
          </p:cNvSpPr>
          <p:nvPr/>
        </p:nvSpPr>
        <p:spPr>
          <a:xfrm>
            <a:off x="477853" y="-8150"/>
            <a:ext cx="8928277" cy="443749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b="1" dirty="0">
                <a:solidFill>
                  <a:schemeClr val="bg1"/>
                </a:solidFill>
              </a:rPr>
              <a:t>4. Conclusions</a:t>
            </a:r>
            <a:endParaRPr lang="en-GB" sz="1800" i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76C977-C3D4-264E-B491-0B92D728D469}"/>
              </a:ext>
            </a:extLst>
          </p:cNvPr>
          <p:cNvGrpSpPr/>
          <p:nvPr/>
        </p:nvGrpSpPr>
        <p:grpSpPr>
          <a:xfrm>
            <a:off x="622299" y="2138005"/>
            <a:ext cx="3543302" cy="2753906"/>
            <a:chOff x="477853" y="1383352"/>
            <a:chExt cx="3543302" cy="275390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5868A92-7E41-4841-88B7-62C33081A6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93" r="28157"/>
            <a:stretch/>
          </p:blipFill>
          <p:spPr>
            <a:xfrm>
              <a:off x="477853" y="1383352"/>
              <a:ext cx="3543302" cy="272350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528138-0B10-AC43-904D-82078C0E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7055" y="2892658"/>
              <a:ext cx="1054100" cy="1244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999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>
            <a:spLocks/>
          </p:cNvSpPr>
          <p:nvPr/>
        </p:nvSpPr>
        <p:spPr>
          <a:xfrm>
            <a:off x="313259" y="12396"/>
            <a:ext cx="8928279" cy="436531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b="1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116" y="1422399"/>
            <a:ext cx="8481784" cy="25864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57182" indent="-257182">
              <a:buAutoNum type="arabicPeriod"/>
            </a:pPr>
            <a:r>
              <a:rPr lang="en-GB" sz="1801" b="1" dirty="0">
                <a:solidFill>
                  <a:srgbClr val="FF0000"/>
                </a:solidFill>
              </a:rPr>
              <a:t>Introduction: Context &amp; Objectives</a:t>
            </a:r>
          </a:p>
          <a:p>
            <a:pPr lvl="1"/>
            <a:endParaRPr lang="en-GB" sz="1801" b="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Methodology</a:t>
            </a:r>
          </a:p>
          <a:p>
            <a:pPr marL="257182" indent="-257182">
              <a:buAutoNum type="arabicPeriod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Results</a:t>
            </a:r>
          </a:p>
          <a:p>
            <a:pPr marL="257182" indent="-257182">
              <a:buAutoNum type="arabicPeriod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Conclusions</a:t>
            </a:r>
          </a:p>
          <a:p>
            <a:pPr marL="266707" indent="-266707">
              <a:buFont typeface="+mj-lt"/>
              <a:buAutoNum type="arabicPeriod" startAt="3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444511">
              <a:tabLst>
                <a:tab pos="928711" algn="l"/>
              </a:tabLst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4413" y="1375"/>
            <a:ext cx="317672" cy="44755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150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4413" y="1375"/>
            <a:ext cx="29260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20" name="Titre 1"/>
          <p:cNvSpPr txBox="1">
            <a:spLocks/>
          </p:cNvSpPr>
          <p:nvPr/>
        </p:nvSpPr>
        <p:spPr>
          <a:xfrm>
            <a:off x="477853" y="-8150"/>
            <a:ext cx="8928277" cy="443749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b="1" dirty="0">
                <a:solidFill>
                  <a:schemeClr val="bg1"/>
                </a:solidFill>
              </a:rPr>
              <a:t>1.1. Introduction &gt; Context &amp; Objectives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4413" y="1375"/>
            <a:ext cx="292608" cy="432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C269A09E-61E7-A14B-90CA-67A16CFE42B5}"/>
              </a:ext>
            </a:extLst>
          </p:cNvPr>
          <p:cNvSpPr txBox="1">
            <a:spLocks/>
          </p:cNvSpPr>
          <p:nvPr/>
        </p:nvSpPr>
        <p:spPr>
          <a:xfrm>
            <a:off x="141891" y="4276846"/>
            <a:ext cx="5557394" cy="1679377"/>
          </a:xfrm>
          <a:prstGeom prst="rect">
            <a:avLst/>
          </a:prstGeom>
          <a:noFill/>
        </p:spPr>
        <p:txBody>
          <a:bodyPr vert="horz" lIns="99569" tIns="49785" rIns="99569" bIns="49785" rtlCol="0">
            <a:noAutofit/>
          </a:bodyPr>
          <a:lstStyle>
            <a:lvl1pPr marL="253994" indent="-253994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0321" indent="-211662" algn="l" defTabSz="67731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6648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5307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66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62625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01285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9943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8602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25"/>
              </a:spcBef>
              <a:buNone/>
            </a:pP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order to make </a:t>
            </a:r>
            <a:r>
              <a: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strategic decisions 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regarding future school budgets and priorities</a:t>
            </a:r>
            <a:r>
              <a: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school board and mayor expressed the need for detailed insights into current school performances within the district.</a:t>
            </a:r>
          </a:p>
          <a:p>
            <a:pPr marL="0" indent="0" algn="just">
              <a:spcBef>
                <a:spcPts val="225"/>
              </a:spcBef>
              <a:buNone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spcBef>
                <a:spcPts val="225"/>
              </a:spcBef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Hence,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our task was to analyze the district-wide standardized test results and showcase obvious trends in school performance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82AEF603-69C7-754B-B26A-45E52DFCB7B0}"/>
              </a:ext>
            </a:extLst>
          </p:cNvPr>
          <p:cNvSpPr txBox="1">
            <a:spLocks/>
          </p:cNvSpPr>
          <p:nvPr/>
        </p:nvSpPr>
        <p:spPr>
          <a:xfrm>
            <a:off x="1844182" y="632238"/>
            <a:ext cx="2619048" cy="662116"/>
          </a:xfrm>
          <a:prstGeom prst="rect">
            <a:avLst/>
          </a:prstGeom>
          <a:noFill/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Context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5BD380-DA8E-EB4C-B5C3-EBE7A65D0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993" y="6192365"/>
            <a:ext cx="972007" cy="54797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A62AD6-8DAC-F04C-8ED9-193ABCCE34C3}"/>
              </a:ext>
            </a:extLst>
          </p:cNvPr>
          <p:cNvCxnSpPr/>
          <p:nvPr/>
        </p:nvCxnSpPr>
        <p:spPr>
          <a:xfrm>
            <a:off x="5955957" y="844223"/>
            <a:ext cx="0" cy="5112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3121FF2E-AF7A-D440-B400-175BF4C6C2D3}"/>
              </a:ext>
            </a:extLst>
          </p:cNvPr>
          <p:cNvSpPr txBox="1">
            <a:spLocks/>
          </p:cNvSpPr>
          <p:nvPr/>
        </p:nvSpPr>
        <p:spPr>
          <a:xfrm>
            <a:off x="6424128" y="1221024"/>
            <a:ext cx="5228335" cy="2731944"/>
          </a:xfrm>
          <a:prstGeom prst="rect">
            <a:avLst/>
          </a:prstGeom>
          <a:solidFill>
            <a:schemeClr val="accent1">
              <a:lumMod val="75000"/>
              <a:alpha val="9020"/>
            </a:schemeClr>
          </a:solidFill>
        </p:spPr>
        <p:txBody>
          <a:bodyPr vert="horz" lIns="99569" tIns="49785" rIns="99569" bIns="49785" rtlCol="0">
            <a:noAutofit/>
          </a:bodyPr>
          <a:lstStyle>
            <a:lvl1pPr marL="253994" indent="-253994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0321" indent="-211662" algn="l" defTabSz="67731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6648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5307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66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62625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01285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9943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8602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25"/>
              </a:spcBef>
              <a:buFont typeface="Arial" pitchFamily="34" charset="0"/>
              <a:buNone/>
            </a:pPr>
            <a:r>
              <a:rPr lang="en-US" sz="1300" dirty="0">
                <a:solidFill>
                  <a:srgbClr val="00425E"/>
                </a:solidFill>
              </a:rPr>
              <a:t>The task was to aggregate the data and calculate each of the following (by school, school type and budget brackets):</a:t>
            </a:r>
          </a:p>
          <a:p>
            <a:pPr marL="0" indent="0" algn="just">
              <a:spcBef>
                <a:spcPts val="225"/>
              </a:spcBef>
              <a:buFont typeface="Arial" pitchFamily="34" charset="0"/>
              <a:buNone/>
            </a:pPr>
            <a:endParaRPr lang="en-US" sz="1300" dirty="0">
              <a:solidFill>
                <a:srgbClr val="00425E"/>
              </a:solidFill>
            </a:endParaRPr>
          </a:p>
          <a:p>
            <a:pPr marL="228600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300" dirty="0">
                <a:solidFill>
                  <a:srgbClr val="00425E"/>
                </a:solidFill>
              </a:rPr>
              <a:t>Total Students</a:t>
            </a:r>
          </a:p>
          <a:p>
            <a:pPr marL="228600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300" dirty="0">
                <a:solidFill>
                  <a:srgbClr val="00425E"/>
                </a:solidFill>
              </a:rPr>
              <a:t>Total School Budget</a:t>
            </a:r>
          </a:p>
          <a:p>
            <a:pPr marL="228600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300" dirty="0">
                <a:solidFill>
                  <a:srgbClr val="00425E"/>
                </a:solidFill>
              </a:rPr>
              <a:t>Per Student Budget</a:t>
            </a:r>
          </a:p>
          <a:p>
            <a:pPr marL="228600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300" dirty="0">
                <a:solidFill>
                  <a:srgbClr val="00425E"/>
                </a:solidFill>
              </a:rPr>
              <a:t>Average Math Score</a:t>
            </a:r>
          </a:p>
          <a:p>
            <a:pPr marL="228600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300" dirty="0">
                <a:solidFill>
                  <a:srgbClr val="00425E"/>
                </a:solidFill>
              </a:rPr>
              <a:t>Average Reading Score</a:t>
            </a:r>
          </a:p>
          <a:p>
            <a:pPr marL="228600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300" dirty="0">
                <a:solidFill>
                  <a:srgbClr val="00425E"/>
                </a:solidFill>
              </a:rPr>
              <a:t>% Passing Math</a:t>
            </a:r>
          </a:p>
          <a:p>
            <a:pPr marL="228600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300" dirty="0">
                <a:solidFill>
                  <a:srgbClr val="00425E"/>
                </a:solidFill>
              </a:rPr>
              <a:t>% Passing Reading</a:t>
            </a:r>
          </a:p>
          <a:p>
            <a:pPr marL="228600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300" dirty="0">
                <a:solidFill>
                  <a:srgbClr val="00425E"/>
                </a:solidFill>
              </a:rPr>
              <a:t>Overall Passing Rate (Average of the above two)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BA25BEB4-06A5-6243-B0A9-149F51A8EDD9}"/>
              </a:ext>
            </a:extLst>
          </p:cNvPr>
          <p:cNvSpPr txBox="1">
            <a:spLocks/>
          </p:cNvSpPr>
          <p:nvPr/>
        </p:nvSpPr>
        <p:spPr>
          <a:xfrm>
            <a:off x="7728772" y="661738"/>
            <a:ext cx="2619048" cy="662116"/>
          </a:xfrm>
          <a:prstGeom prst="rect">
            <a:avLst/>
          </a:prstGeom>
          <a:noFill/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Objectives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7E0ED1-6FDC-874A-A29B-FA7BA1363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77" y="1229462"/>
            <a:ext cx="5447011" cy="27235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98A128-B94E-D144-81E4-00BDE007E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577" y="4096546"/>
            <a:ext cx="2833243" cy="177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04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>
            <a:spLocks/>
          </p:cNvSpPr>
          <p:nvPr/>
        </p:nvSpPr>
        <p:spPr>
          <a:xfrm>
            <a:off x="313259" y="12396"/>
            <a:ext cx="8928279" cy="436531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b="1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116" y="1422399"/>
            <a:ext cx="8481784" cy="25864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Introduction: Context &amp; Objectives</a:t>
            </a:r>
          </a:p>
          <a:p>
            <a:pPr lvl="1"/>
            <a:endParaRPr lang="en-GB" sz="1801" b="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b="1" dirty="0">
                <a:solidFill>
                  <a:srgbClr val="FF0000"/>
                </a:solidFill>
              </a:rPr>
              <a:t>Methodology</a:t>
            </a:r>
          </a:p>
          <a:p>
            <a:pPr lvl="1"/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Results</a:t>
            </a:r>
          </a:p>
          <a:p>
            <a:pPr marL="257182" indent="-257182">
              <a:buAutoNum type="arabicPeriod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Conclusions</a:t>
            </a:r>
          </a:p>
          <a:p>
            <a:pPr marL="266707" indent="-266707">
              <a:buFont typeface="+mj-lt"/>
              <a:buAutoNum type="arabicPeriod" startAt="3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444511">
              <a:tabLst>
                <a:tab pos="928711" algn="l"/>
              </a:tabLst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4413" y="1375"/>
            <a:ext cx="317672" cy="44755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585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35BD78F2-12C9-944B-AF82-89CCA1EC8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86" y="3902645"/>
            <a:ext cx="7031420" cy="2445769"/>
          </a:xfrm>
          <a:prstGeom prst="rect">
            <a:avLst/>
          </a:prstGeom>
        </p:spPr>
      </p:pic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71BCF10-F796-4B4D-A028-916FF4BD31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14" b="7443"/>
          <a:stretch/>
        </p:blipFill>
        <p:spPr>
          <a:xfrm>
            <a:off x="1064949" y="1436693"/>
            <a:ext cx="6909936" cy="1811081"/>
          </a:xfrm>
          <a:prstGeom prst="rect">
            <a:avLst/>
          </a:prstGeom>
        </p:spPr>
      </p:pic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4413" y="1375"/>
            <a:ext cx="29260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20" name="Titre 1"/>
          <p:cNvSpPr txBox="1">
            <a:spLocks/>
          </p:cNvSpPr>
          <p:nvPr/>
        </p:nvSpPr>
        <p:spPr>
          <a:xfrm>
            <a:off x="477853" y="-8150"/>
            <a:ext cx="8928277" cy="443749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b="1" dirty="0">
                <a:solidFill>
                  <a:schemeClr val="bg1"/>
                </a:solidFill>
              </a:rPr>
              <a:t>2.1. Methodology &gt; PyBank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4413" y="1375"/>
            <a:ext cx="292608" cy="432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31FF1E8-39ED-C346-968C-A8FAA6B33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9993" y="6192365"/>
            <a:ext cx="972007" cy="54797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0784947-0D85-BD41-8D39-E81869CEE3F1}"/>
              </a:ext>
            </a:extLst>
          </p:cNvPr>
          <p:cNvSpPr/>
          <p:nvPr/>
        </p:nvSpPr>
        <p:spPr>
          <a:xfrm>
            <a:off x="0" y="459415"/>
            <a:ext cx="12240000" cy="4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</a:rPr>
              <a:t>Our approach is made up of several logical steps using methods, functions and conditions  to merge and analyse the district school data and the schools’ generated math and reading exam </a:t>
            </a:r>
            <a:r>
              <a:rPr lang="en-GB" sz="1400" dirty="0" err="1">
                <a:solidFill>
                  <a:schemeClr val="tx1"/>
                </a:solidFill>
              </a:rPr>
              <a:t>resultsdataset</a:t>
            </a:r>
            <a:r>
              <a:rPr lang="en-GB" sz="1400" dirty="0">
                <a:solidFill>
                  <a:schemeClr val="tx1"/>
                </a:solidFill>
              </a:rPr>
              <a:t>.  </a:t>
            </a:r>
          </a:p>
        </p:txBody>
      </p:sp>
      <p:sp>
        <p:nvSpPr>
          <p:cNvPr id="31" name="Ellipse 15">
            <a:extLst>
              <a:ext uri="{FF2B5EF4-FFF2-40B4-BE49-F238E27FC236}">
                <a16:creationId xmlns:a16="http://schemas.microsoft.com/office/drawing/2014/main" id="{06976924-3BAD-1D43-B7A3-F5238C7E34F0}"/>
              </a:ext>
            </a:extLst>
          </p:cNvPr>
          <p:cNvSpPr/>
          <p:nvPr/>
        </p:nvSpPr>
        <p:spPr>
          <a:xfrm>
            <a:off x="519896" y="1055868"/>
            <a:ext cx="396000" cy="39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1</a:t>
            </a:r>
          </a:p>
        </p:txBody>
      </p:sp>
      <p:sp>
        <p:nvSpPr>
          <p:cNvPr id="35" name="ZoneTexte 19">
            <a:extLst>
              <a:ext uri="{FF2B5EF4-FFF2-40B4-BE49-F238E27FC236}">
                <a16:creationId xmlns:a16="http://schemas.microsoft.com/office/drawing/2014/main" id="{520ABA5A-8819-D445-8B00-13CFA100A11B}"/>
              </a:ext>
            </a:extLst>
          </p:cNvPr>
          <p:cNvSpPr txBox="1"/>
          <p:nvPr/>
        </p:nvSpPr>
        <p:spPr>
          <a:xfrm>
            <a:off x="1060586" y="1030342"/>
            <a:ext cx="7031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17375E"/>
                </a:solidFill>
              </a:rPr>
              <a:t>Importing libraries and merging datasets</a:t>
            </a:r>
          </a:p>
        </p:txBody>
      </p:sp>
      <p:sp>
        <p:nvSpPr>
          <p:cNvPr id="37" name="Isosceles Triangle 66">
            <a:extLst>
              <a:ext uri="{FF2B5EF4-FFF2-40B4-BE49-F238E27FC236}">
                <a16:creationId xmlns:a16="http://schemas.microsoft.com/office/drawing/2014/main" id="{26235BFD-29B6-BC49-9CE4-5572EF5ABEE4}"/>
              </a:ext>
            </a:extLst>
          </p:cNvPr>
          <p:cNvSpPr/>
          <p:nvPr/>
        </p:nvSpPr>
        <p:spPr>
          <a:xfrm rot="5400000">
            <a:off x="767980" y="1682140"/>
            <a:ext cx="440523" cy="144690"/>
          </a:xfrm>
          <a:prstGeom prst="triangle">
            <a:avLst/>
          </a:prstGeom>
          <a:solidFill>
            <a:srgbClr val="005BAA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ZoneTexte 32">
            <a:extLst>
              <a:ext uri="{FF2B5EF4-FFF2-40B4-BE49-F238E27FC236}">
                <a16:creationId xmlns:a16="http://schemas.microsoft.com/office/drawing/2014/main" id="{8CEDA726-BC4A-2342-B95E-07C4377FAA40}"/>
              </a:ext>
            </a:extLst>
          </p:cNvPr>
          <p:cNvSpPr txBox="1"/>
          <p:nvPr/>
        </p:nvSpPr>
        <p:spPr>
          <a:xfrm>
            <a:off x="7974885" y="1607840"/>
            <a:ext cx="3731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/>
              <a:t>The data was analysed using Pandas, a software library for the Python programming language, that provides high performance data structures and data analysis tools.</a:t>
            </a:r>
          </a:p>
          <a:p>
            <a:pPr algn="just"/>
            <a:endParaRPr lang="en-GB" sz="1200" dirty="0"/>
          </a:p>
        </p:txBody>
      </p:sp>
      <p:sp>
        <p:nvSpPr>
          <p:cNvPr id="49" name="Ellipse 15">
            <a:extLst>
              <a:ext uri="{FF2B5EF4-FFF2-40B4-BE49-F238E27FC236}">
                <a16:creationId xmlns:a16="http://schemas.microsoft.com/office/drawing/2014/main" id="{4C76167D-8937-4A48-8FE4-66D8A605FF6B}"/>
              </a:ext>
            </a:extLst>
          </p:cNvPr>
          <p:cNvSpPr/>
          <p:nvPr/>
        </p:nvSpPr>
        <p:spPr>
          <a:xfrm>
            <a:off x="519896" y="3442849"/>
            <a:ext cx="396000" cy="39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2</a:t>
            </a:r>
          </a:p>
        </p:txBody>
      </p:sp>
      <p:sp>
        <p:nvSpPr>
          <p:cNvPr id="50" name="ZoneTexte 19">
            <a:extLst>
              <a:ext uri="{FF2B5EF4-FFF2-40B4-BE49-F238E27FC236}">
                <a16:creationId xmlns:a16="http://schemas.microsoft.com/office/drawing/2014/main" id="{9263DC06-CD19-D243-ACDC-EA976412E66C}"/>
              </a:ext>
            </a:extLst>
          </p:cNvPr>
          <p:cNvSpPr txBox="1"/>
          <p:nvPr/>
        </p:nvSpPr>
        <p:spPr>
          <a:xfrm>
            <a:off x="1060586" y="3490038"/>
            <a:ext cx="10717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17375E"/>
                </a:solidFill>
              </a:rPr>
              <a:t>Aggregating data by School, School Size and School Type using “</a:t>
            </a:r>
            <a:r>
              <a:rPr lang="en-GB" sz="1600" b="1" dirty="0" err="1">
                <a:solidFill>
                  <a:srgbClr val="17375E"/>
                </a:solidFill>
              </a:rPr>
              <a:t>groupby</a:t>
            </a:r>
            <a:r>
              <a:rPr lang="en-GB" sz="1600" b="1" dirty="0">
                <a:solidFill>
                  <a:srgbClr val="17375E"/>
                </a:solidFill>
              </a:rPr>
              <a:t>” function</a:t>
            </a:r>
          </a:p>
        </p:txBody>
      </p:sp>
      <p:sp>
        <p:nvSpPr>
          <p:cNvPr id="51" name="Isosceles Triangle 66">
            <a:extLst>
              <a:ext uri="{FF2B5EF4-FFF2-40B4-BE49-F238E27FC236}">
                <a16:creationId xmlns:a16="http://schemas.microsoft.com/office/drawing/2014/main" id="{D7C4FF85-8FF5-CD4A-93AB-A18DE5B00997}"/>
              </a:ext>
            </a:extLst>
          </p:cNvPr>
          <p:cNvSpPr/>
          <p:nvPr/>
        </p:nvSpPr>
        <p:spPr>
          <a:xfrm rot="5400000">
            <a:off x="765882" y="4264373"/>
            <a:ext cx="440523" cy="144690"/>
          </a:xfrm>
          <a:prstGeom prst="triangle">
            <a:avLst/>
          </a:prstGeom>
          <a:solidFill>
            <a:srgbClr val="005BAA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ZoneTexte 32">
            <a:extLst>
              <a:ext uri="{FF2B5EF4-FFF2-40B4-BE49-F238E27FC236}">
                <a16:creationId xmlns:a16="http://schemas.microsoft.com/office/drawing/2014/main" id="{40E2BC78-3631-5B45-85B5-C817744C8CCF}"/>
              </a:ext>
            </a:extLst>
          </p:cNvPr>
          <p:cNvSpPr txBox="1"/>
          <p:nvPr/>
        </p:nvSpPr>
        <p:spPr>
          <a:xfrm>
            <a:off x="8092006" y="3926068"/>
            <a:ext cx="3731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/>
              <a:t>The </a:t>
            </a:r>
            <a:r>
              <a:rPr lang="en-GB" sz="1200" dirty="0" err="1"/>
              <a:t>groupby</a:t>
            </a:r>
            <a:r>
              <a:rPr lang="en-GB" sz="1200" dirty="0"/>
              <a:t> function splits the data into groups based on a particular criteria. Groups can also be formed by more than one category and condition.</a:t>
            </a:r>
          </a:p>
        </p:txBody>
      </p:sp>
      <p:cxnSp>
        <p:nvCxnSpPr>
          <p:cNvPr id="59" name="Connecteur droit 12">
            <a:extLst>
              <a:ext uri="{FF2B5EF4-FFF2-40B4-BE49-F238E27FC236}">
                <a16:creationId xmlns:a16="http://schemas.microsoft.com/office/drawing/2014/main" id="{BAC27186-35B3-9F4F-8E2E-3D227F9E25AF}"/>
              </a:ext>
            </a:extLst>
          </p:cNvPr>
          <p:cNvCxnSpPr/>
          <p:nvPr/>
        </p:nvCxnSpPr>
        <p:spPr>
          <a:xfrm>
            <a:off x="1596000" y="3428341"/>
            <a:ext cx="90000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114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31C4216-3DAB-1F4F-8059-D9A9117069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9"/>
          <a:stretch/>
        </p:blipFill>
        <p:spPr>
          <a:xfrm>
            <a:off x="812345" y="869786"/>
            <a:ext cx="8853450" cy="937646"/>
          </a:xfrm>
          <a:prstGeom prst="rect">
            <a:avLst/>
          </a:prstGeom>
        </p:spPr>
      </p:pic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4413" y="1375"/>
            <a:ext cx="29260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20" name="Titre 1"/>
          <p:cNvSpPr txBox="1">
            <a:spLocks/>
          </p:cNvSpPr>
          <p:nvPr/>
        </p:nvSpPr>
        <p:spPr>
          <a:xfrm>
            <a:off x="477853" y="-8150"/>
            <a:ext cx="8928277" cy="443749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b="1" dirty="0">
                <a:solidFill>
                  <a:schemeClr val="bg1"/>
                </a:solidFill>
              </a:rPr>
              <a:t>2.1. Methodology &gt; PyBank </a:t>
            </a:r>
            <a:r>
              <a:rPr lang="en-GB" sz="1200" i="1" dirty="0">
                <a:solidFill>
                  <a:schemeClr val="bg1"/>
                </a:solidFill>
              </a:rPr>
              <a:t>(cont.)</a:t>
            </a:r>
            <a:endParaRPr lang="en-GB" sz="1800" i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4413" y="1375"/>
            <a:ext cx="292608" cy="432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31FF1E8-39ED-C346-968C-A8FAA6B33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993" y="6192365"/>
            <a:ext cx="972007" cy="547977"/>
          </a:xfrm>
          <a:prstGeom prst="rect">
            <a:avLst/>
          </a:prstGeom>
        </p:spPr>
      </p:pic>
      <p:sp>
        <p:nvSpPr>
          <p:cNvPr id="31" name="Ellipse 15">
            <a:extLst>
              <a:ext uri="{FF2B5EF4-FFF2-40B4-BE49-F238E27FC236}">
                <a16:creationId xmlns:a16="http://schemas.microsoft.com/office/drawing/2014/main" id="{06976924-3BAD-1D43-B7A3-F5238C7E34F0}"/>
              </a:ext>
            </a:extLst>
          </p:cNvPr>
          <p:cNvSpPr/>
          <p:nvPr/>
        </p:nvSpPr>
        <p:spPr>
          <a:xfrm>
            <a:off x="416345" y="541163"/>
            <a:ext cx="396000" cy="39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3</a:t>
            </a:r>
          </a:p>
        </p:txBody>
      </p:sp>
      <p:sp>
        <p:nvSpPr>
          <p:cNvPr id="35" name="ZoneTexte 19">
            <a:extLst>
              <a:ext uri="{FF2B5EF4-FFF2-40B4-BE49-F238E27FC236}">
                <a16:creationId xmlns:a16="http://schemas.microsoft.com/office/drawing/2014/main" id="{520ABA5A-8819-D445-8B00-13CFA100A11B}"/>
              </a:ext>
            </a:extLst>
          </p:cNvPr>
          <p:cNvSpPr txBox="1"/>
          <p:nvPr/>
        </p:nvSpPr>
        <p:spPr>
          <a:xfrm>
            <a:off x="946197" y="519066"/>
            <a:ext cx="8738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17375E"/>
                </a:solidFill>
              </a:rPr>
              <a:t>Extracting specific grade columns using  </a:t>
            </a:r>
            <a:r>
              <a:rPr lang="en-GB" sz="1600" b="1" u="sng" dirty="0">
                <a:solidFill>
                  <a:srgbClr val="17375E"/>
                </a:solidFill>
              </a:rPr>
              <a:t>.</a:t>
            </a:r>
            <a:r>
              <a:rPr lang="en-GB" sz="1600" b="1" u="sng" dirty="0" err="1">
                <a:solidFill>
                  <a:srgbClr val="17375E"/>
                </a:solidFill>
              </a:rPr>
              <a:t>loc</a:t>
            </a:r>
            <a:r>
              <a:rPr lang="en-GB" sz="1600" b="1" u="sng" dirty="0">
                <a:solidFill>
                  <a:srgbClr val="17375E"/>
                </a:solidFill>
              </a:rPr>
              <a:t> </a:t>
            </a:r>
            <a:r>
              <a:rPr lang="en-GB" sz="1600" b="1" dirty="0">
                <a:solidFill>
                  <a:srgbClr val="17375E"/>
                </a:solidFill>
              </a:rPr>
              <a:t>method to analyse various grade performance</a:t>
            </a:r>
          </a:p>
        </p:txBody>
      </p:sp>
      <p:sp>
        <p:nvSpPr>
          <p:cNvPr id="37" name="Isosceles Triangle 66">
            <a:extLst>
              <a:ext uri="{FF2B5EF4-FFF2-40B4-BE49-F238E27FC236}">
                <a16:creationId xmlns:a16="http://schemas.microsoft.com/office/drawing/2014/main" id="{26235BFD-29B6-BC49-9CE4-5572EF5ABEE4}"/>
              </a:ext>
            </a:extLst>
          </p:cNvPr>
          <p:cNvSpPr/>
          <p:nvPr/>
        </p:nvSpPr>
        <p:spPr>
          <a:xfrm rot="5400000">
            <a:off x="461680" y="1354717"/>
            <a:ext cx="440523" cy="144690"/>
          </a:xfrm>
          <a:prstGeom prst="triangle">
            <a:avLst/>
          </a:prstGeom>
          <a:solidFill>
            <a:srgbClr val="005BAA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ZoneTexte 32">
            <a:extLst>
              <a:ext uri="{FF2B5EF4-FFF2-40B4-BE49-F238E27FC236}">
                <a16:creationId xmlns:a16="http://schemas.microsoft.com/office/drawing/2014/main" id="{8CEDA726-BC4A-2342-B95E-07C4377FAA40}"/>
              </a:ext>
            </a:extLst>
          </p:cNvPr>
          <p:cNvSpPr txBox="1"/>
          <p:nvPr/>
        </p:nvSpPr>
        <p:spPr>
          <a:xfrm>
            <a:off x="1507961" y="1861751"/>
            <a:ext cx="7601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b="1" dirty="0"/>
              <a:t>.</a:t>
            </a:r>
            <a:r>
              <a:rPr lang="en-GB" sz="1200" b="1" dirty="0" err="1"/>
              <a:t>loc</a:t>
            </a:r>
            <a:r>
              <a:rPr lang="en-GB" sz="1200" b="1" dirty="0"/>
              <a:t> </a:t>
            </a:r>
            <a:r>
              <a:rPr lang="en-GB" sz="1200" dirty="0"/>
              <a:t>is a method that allows the retrieval of rows from a dataframe using index labels and returns the row if  its index exists in the caller dataframe.</a:t>
            </a:r>
          </a:p>
          <a:p>
            <a:pPr algn="just"/>
            <a:endParaRPr lang="en-GB" sz="1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C517B4-6C91-2143-97BB-CE8DBA81F48D}"/>
              </a:ext>
            </a:extLst>
          </p:cNvPr>
          <p:cNvGrpSpPr/>
          <p:nvPr/>
        </p:nvGrpSpPr>
        <p:grpSpPr>
          <a:xfrm>
            <a:off x="288195" y="2357485"/>
            <a:ext cx="8821362" cy="3695329"/>
            <a:chOff x="1429714" y="3527917"/>
            <a:chExt cx="8821362" cy="369532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E9F3372-05A1-F744-ADE5-E480D54731EB}"/>
                </a:ext>
              </a:extLst>
            </p:cNvPr>
            <p:cNvGrpSpPr/>
            <p:nvPr/>
          </p:nvGrpSpPr>
          <p:grpSpPr>
            <a:xfrm>
              <a:off x="1429714" y="3527917"/>
              <a:ext cx="8821362" cy="3695329"/>
              <a:chOff x="1429714" y="3527917"/>
              <a:chExt cx="8821362" cy="3695329"/>
            </a:xfrm>
          </p:grpSpPr>
          <p:sp>
            <p:nvSpPr>
              <p:cNvPr id="25" name="Content Placeholder 6">
                <a:extLst>
                  <a:ext uri="{FF2B5EF4-FFF2-40B4-BE49-F238E27FC236}">
                    <a16:creationId xmlns:a16="http://schemas.microsoft.com/office/drawing/2014/main" id="{AABBB08E-B590-AB45-9626-DD0406A62D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9714" y="3527917"/>
                <a:ext cx="8821362" cy="3695329"/>
              </a:xfrm>
              <a:prstGeom prst="rect">
                <a:avLst/>
              </a:prstGeom>
              <a:solidFill>
                <a:schemeClr val="accent1">
                  <a:lumMod val="75000"/>
                  <a:alpha val="9020"/>
                </a:schemeClr>
              </a:solidFill>
            </p:spPr>
            <p:txBody>
              <a:bodyPr vert="horz" lIns="99569" tIns="49785" rIns="99569" bIns="49785" rtlCol="0">
                <a:noAutofit/>
              </a:bodyPr>
              <a:lstStyle>
                <a:lvl1pPr marL="253994" indent="-253994" algn="l" defTabSz="67731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76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0321" indent="-211662" algn="l" defTabSz="67731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9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46648" indent="-169330" algn="l" defTabSz="67731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3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5307" indent="-169330" algn="l" defTabSz="67731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1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23966" indent="-169330" algn="l" defTabSz="67731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1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62625" indent="-169330" algn="l" defTabSz="67731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01285" indent="-169330" algn="l" defTabSz="67731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39943" indent="-169330" algn="l" defTabSz="67731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78602" indent="-169330" algn="l" defTabSz="67731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spcBef>
                    <a:spcPts val="225"/>
                  </a:spcBef>
                  <a:buFont typeface="Arial" pitchFamily="34" charset="0"/>
                  <a:buNone/>
                </a:pPr>
                <a:endParaRPr lang="en-US" sz="1300" dirty="0">
                  <a:solidFill>
                    <a:srgbClr val="00425E"/>
                  </a:solidFill>
                </a:endParaRPr>
              </a:p>
            </p:txBody>
          </p:sp>
          <p:sp>
            <p:nvSpPr>
              <p:cNvPr id="51" name="Isosceles Triangle 66">
                <a:extLst>
                  <a:ext uri="{FF2B5EF4-FFF2-40B4-BE49-F238E27FC236}">
                    <a16:creationId xmlns:a16="http://schemas.microsoft.com/office/drawing/2014/main" id="{D7C4FF85-8FF5-CD4A-93AB-A18DE5B00997}"/>
                  </a:ext>
                </a:extLst>
              </p:cNvPr>
              <p:cNvSpPr/>
              <p:nvPr/>
            </p:nvSpPr>
            <p:spPr>
              <a:xfrm rot="5400000">
                <a:off x="1603200" y="4344395"/>
                <a:ext cx="440523" cy="144690"/>
              </a:xfrm>
              <a:prstGeom prst="triangle">
                <a:avLst/>
              </a:prstGeom>
              <a:solidFill>
                <a:srgbClr val="005BAA"/>
              </a:soli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9" name="Ellipse 15">
              <a:extLst>
                <a:ext uri="{FF2B5EF4-FFF2-40B4-BE49-F238E27FC236}">
                  <a16:creationId xmlns:a16="http://schemas.microsoft.com/office/drawing/2014/main" id="{4C76167D-8937-4A48-8FE4-66D8A605FF6B}"/>
                </a:ext>
              </a:extLst>
            </p:cNvPr>
            <p:cNvSpPr/>
            <p:nvPr/>
          </p:nvSpPr>
          <p:spPr>
            <a:xfrm>
              <a:off x="1557864" y="3599464"/>
              <a:ext cx="396000" cy="39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4</a:t>
              </a:r>
            </a:p>
          </p:txBody>
        </p:sp>
      </p:grp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E03C190-64C0-1244-B5A6-CC4CAFF528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1" t="3449" r="4581"/>
          <a:stretch/>
        </p:blipFill>
        <p:spPr>
          <a:xfrm>
            <a:off x="9109558" y="2020748"/>
            <a:ext cx="2903838" cy="34615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0DB2DED-A56C-B14B-B41F-5D937B0ACFD3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 rot="19777099">
            <a:off x="9343504" y="792982"/>
            <a:ext cx="1389784" cy="1302488"/>
          </a:xfrm>
          <a:prstGeom prst="rect">
            <a:avLst/>
          </a:prstGeom>
        </p:spPr>
      </p:pic>
      <p:sp>
        <p:nvSpPr>
          <p:cNvPr id="28" name="ZoneTexte 19">
            <a:extLst>
              <a:ext uri="{FF2B5EF4-FFF2-40B4-BE49-F238E27FC236}">
                <a16:creationId xmlns:a16="http://schemas.microsoft.com/office/drawing/2014/main" id="{8A0430AA-A57E-044A-A2A1-BB988322A2D7}"/>
              </a:ext>
            </a:extLst>
          </p:cNvPr>
          <p:cNvSpPr txBox="1"/>
          <p:nvPr/>
        </p:nvSpPr>
        <p:spPr>
          <a:xfrm>
            <a:off x="1018543" y="2434352"/>
            <a:ext cx="6513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17375E"/>
                </a:solidFill>
              </a:rPr>
              <a:t>Creating School Size and Budget per Student Brackets using “Cut” function </a:t>
            </a: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365BAA8A-4954-8F4B-98D2-B3251B3A04DA}"/>
              </a:ext>
            </a:extLst>
          </p:cNvPr>
          <p:cNvSpPr txBox="1"/>
          <p:nvPr/>
        </p:nvSpPr>
        <p:spPr>
          <a:xfrm>
            <a:off x="6621142" y="3187707"/>
            <a:ext cx="24884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GB" sz="1200" dirty="0"/>
              <a:t>The cut function segments and sorts data into pre-defined bins (brackets).</a:t>
            </a:r>
          </a:p>
        </p:txBody>
      </p:sp>
      <p:pic>
        <p:nvPicPr>
          <p:cNvPr id="11" name="Picture 10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D1745EA4-2402-DC49-8068-F8B280875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45" y="2825032"/>
            <a:ext cx="5776139" cy="30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05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>
            <a:spLocks/>
          </p:cNvSpPr>
          <p:nvPr/>
        </p:nvSpPr>
        <p:spPr>
          <a:xfrm>
            <a:off x="313259" y="12396"/>
            <a:ext cx="8928279" cy="436531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b="1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116" y="1422399"/>
            <a:ext cx="8481784" cy="25864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Introduction: Context &amp; Objectives</a:t>
            </a:r>
          </a:p>
          <a:p>
            <a:pPr lvl="1"/>
            <a:endParaRPr lang="en-GB" sz="1801" b="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Methodology</a:t>
            </a:r>
          </a:p>
          <a:p>
            <a:pPr lvl="1"/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b="1" dirty="0">
                <a:solidFill>
                  <a:srgbClr val="FF0000"/>
                </a:solidFill>
              </a:rPr>
              <a:t>Results</a:t>
            </a:r>
          </a:p>
          <a:p>
            <a:pPr marL="257182" indent="-257182">
              <a:buAutoNum type="arabicPeriod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Conclusions</a:t>
            </a:r>
          </a:p>
          <a:p>
            <a:pPr marL="266707" indent="-266707">
              <a:buFont typeface="+mj-lt"/>
              <a:buAutoNum type="arabicPeriod" startAt="3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444511">
              <a:tabLst>
                <a:tab pos="928711" algn="l"/>
              </a:tabLst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4413" y="1375"/>
            <a:ext cx="317672" cy="44755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433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4413" y="1375"/>
            <a:ext cx="29260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20" name="Titre 1"/>
          <p:cNvSpPr txBox="1">
            <a:spLocks/>
          </p:cNvSpPr>
          <p:nvPr/>
        </p:nvSpPr>
        <p:spPr>
          <a:xfrm>
            <a:off x="477853" y="-8150"/>
            <a:ext cx="8928277" cy="443749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b="1" dirty="0">
                <a:solidFill>
                  <a:schemeClr val="bg1"/>
                </a:solidFill>
              </a:rPr>
              <a:t>3.1. Results &gt; Summary</a:t>
            </a:r>
            <a:endParaRPr lang="en-GB" sz="1800" i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4413" y="1375"/>
            <a:ext cx="292608" cy="432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31FF1E8-39ED-C346-968C-A8FAA6B33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993" y="6192365"/>
            <a:ext cx="972007" cy="5479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456EEDB-9F9C-1943-A785-ED0E97163E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" r="2716"/>
          <a:stretch/>
        </p:blipFill>
        <p:spPr>
          <a:xfrm rot="5400000">
            <a:off x="-1432937" y="2233277"/>
            <a:ext cx="5464806" cy="256336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877BB1C-CD13-BF40-A351-153CDDE230BF}"/>
              </a:ext>
            </a:extLst>
          </p:cNvPr>
          <p:cNvGrpSpPr/>
          <p:nvPr/>
        </p:nvGrpSpPr>
        <p:grpSpPr>
          <a:xfrm>
            <a:off x="692243" y="1332460"/>
            <a:ext cx="3810000" cy="5492621"/>
            <a:chOff x="1640308" y="2206773"/>
            <a:chExt cx="3810000" cy="452560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55CE69E-14DF-C746-BEC5-F3A7A1B5E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857856">
              <a:off x="1640308" y="2206773"/>
              <a:ext cx="3810000" cy="452560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6B883E-135B-9748-858E-93107374CF19}"/>
                </a:ext>
              </a:extLst>
            </p:cNvPr>
            <p:cNvSpPr txBox="1"/>
            <p:nvPr/>
          </p:nvSpPr>
          <p:spPr>
            <a:xfrm rot="20664204">
              <a:off x="1927584" y="2682252"/>
              <a:ext cx="3204000" cy="381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adley Hand" pitchFamily="2" charset="77"/>
                </a:rPr>
                <a:t>Charter school yielded an average overall passing rate of 92%  (20% higher than  District schools).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pitchFamily="2" charset="7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District schools tend to have higher budgets than Charter Schools.</a:t>
              </a:r>
            </a:p>
            <a:p>
              <a:endParaRPr lang="en-GB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District schools are medium and large sized.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The data also suggests that higher per student budgets doesn't ensure higher overall exam success.</a:t>
              </a:r>
            </a:p>
            <a:p>
              <a:endParaRPr lang="en-GB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School size could have an impact on its performance.</a:t>
              </a:r>
            </a:p>
            <a:p>
              <a:endParaRPr lang="en-GB" sz="1475" dirty="0">
                <a:solidFill>
                  <a:srgbClr val="FF0000"/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C1643D8-8F11-0E40-B7C7-1B5DD8871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2962" y="1770708"/>
            <a:ext cx="6747031" cy="402505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E62AA47-A8B7-AE4B-A9B6-D71AAD2E44F3}"/>
              </a:ext>
            </a:extLst>
          </p:cNvPr>
          <p:cNvSpPr/>
          <p:nvPr/>
        </p:nvSpPr>
        <p:spPr>
          <a:xfrm>
            <a:off x="0" y="459415"/>
            <a:ext cx="12240000" cy="4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>
                <a:solidFill>
                  <a:schemeClr val="tx1"/>
                </a:solidFill>
              </a:rPr>
              <a:t>Overall, s</a:t>
            </a:r>
            <a:r>
              <a:rPr lang="en-GB" sz="1400">
                <a:solidFill>
                  <a:schemeClr val="tx1"/>
                </a:solidFill>
                <a:ea typeface="Bradley Hand" charset="0"/>
                <a:cs typeface="Bradley Hand" charset="0"/>
              </a:rPr>
              <a:t>tudents attending Charter Schools outperformed those of district schools despite the fact that district schools had higher budgets per student. </a:t>
            </a:r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968EB454-1A05-3446-9017-0EC954F77E2E}"/>
              </a:ext>
            </a:extLst>
          </p:cNvPr>
          <p:cNvSpPr txBox="1">
            <a:spLocks/>
          </p:cNvSpPr>
          <p:nvPr/>
        </p:nvSpPr>
        <p:spPr>
          <a:xfrm>
            <a:off x="4810499" y="1152750"/>
            <a:ext cx="7028960" cy="629262"/>
          </a:xfrm>
          <a:prstGeom prst="rect">
            <a:avLst/>
          </a:prstGeom>
        </p:spPr>
        <p:txBody>
          <a:bodyPr anchor="t"/>
          <a:lstStyle>
            <a:lvl1pPr indent="0">
              <a:spcBef>
                <a:spcPct val="20000"/>
              </a:spcBef>
              <a:buFont typeface="Arial" pitchFamily="34" charset="0"/>
              <a:buNone/>
              <a:defRPr sz="1200" b="1">
                <a:solidFill>
                  <a:srgbClr val="09635A"/>
                </a:solidFill>
              </a:defRPr>
            </a:lvl1pPr>
            <a:lvl2pPr marL="0" lvl="1" indent="0">
              <a:spcBef>
                <a:spcPct val="20000"/>
              </a:spcBef>
              <a:buFont typeface="Trebuchet MS" pitchFamily="34" charset="0"/>
              <a:buNone/>
              <a:defRPr sz="1000" i="1" baseline="0">
                <a:solidFill>
                  <a:srgbClr val="09635A"/>
                </a:solidFill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GB" sz="1600" dirty="0">
                <a:solidFill>
                  <a:srgbClr val="00425E"/>
                </a:solidFill>
              </a:rPr>
              <a:t>Budget Per Student vs Overall Pass Rate</a:t>
            </a:r>
          </a:p>
          <a:p>
            <a:r>
              <a:rPr lang="en-GB" sz="1100" i="1" dirty="0">
                <a:solidFill>
                  <a:srgbClr val="00425E"/>
                </a:solidFill>
              </a:rPr>
              <a:t>  </a:t>
            </a:r>
            <a:r>
              <a:rPr lang="en-GB" sz="1000" i="1" dirty="0">
                <a:solidFill>
                  <a:srgbClr val="00425E"/>
                </a:solidFill>
              </a:rPr>
              <a:t>n(Total) </a:t>
            </a:r>
            <a:r>
              <a:rPr lang="en-GB" sz="1000" b="0" i="1" dirty="0">
                <a:solidFill>
                  <a:srgbClr val="00425E"/>
                </a:solidFill>
              </a:rPr>
              <a:t>= 15 schools, 39,170 students; </a:t>
            </a:r>
            <a:r>
              <a:rPr lang="en-GB" dirty="0">
                <a:solidFill>
                  <a:srgbClr val="00425E"/>
                </a:solidFill>
              </a:rPr>
              <a:t>|</a:t>
            </a:r>
            <a:r>
              <a:rPr lang="en-GB" sz="1000" b="0" i="1" dirty="0">
                <a:solidFill>
                  <a:srgbClr val="00425E"/>
                </a:solidFill>
              </a:rPr>
              <a:t>  </a:t>
            </a:r>
            <a:r>
              <a:rPr lang="en-GB" sz="1100" i="1" dirty="0">
                <a:solidFill>
                  <a:srgbClr val="00425E"/>
                </a:solidFill>
              </a:rPr>
              <a:t>n(</a:t>
            </a:r>
            <a:r>
              <a:rPr lang="en-GB" sz="1100" i="1" dirty="0" err="1">
                <a:solidFill>
                  <a:srgbClr val="00425E"/>
                </a:solidFill>
              </a:rPr>
              <a:t>sCharter</a:t>
            </a:r>
            <a:r>
              <a:rPr lang="en-GB" sz="1100" i="1" dirty="0">
                <a:solidFill>
                  <a:srgbClr val="00425E"/>
                </a:solidFill>
              </a:rPr>
              <a:t>) </a:t>
            </a:r>
            <a:r>
              <a:rPr lang="en-GB" sz="1100" b="0" i="1" dirty="0">
                <a:solidFill>
                  <a:srgbClr val="00425E"/>
                </a:solidFill>
              </a:rPr>
              <a:t>= 8 schools, 12,194 students</a:t>
            </a:r>
            <a:r>
              <a:rPr lang="en-GB" i="1" dirty="0">
                <a:solidFill>
                  <a:srgbClr val="00425E"/>
                </a:solidFill>
              </a:rPr>
              <a:t> </a:t>
            </a:r>
            <a:r>
              <a:rPr lang="en-GB" dirty="0">
                <a:solidFill>
                  <a:srgbClr val="00425E"/>
                </a:solidFill>
              </a:rPr>
              <a:t>|</a:t>
            </a:r>
            <a:r>
              <a:rPr lang="en-GB" i="1" dirty="0">
                <a:solidFill>
                  <a:srgbClr val="00425E"/>
                </a:solidFill>
              </a:rPr>
              <a:t> </a:t>
            </a:r>
            <a:r>
              <a:rPr lang="en-GB" sz="1100" i="1" dirty="0">
                <a:solidFill>
                  <a:srgbClr val="00425E"/>
                </a:solidFill>
              </a:rPr>
              <a:t>n(District) </a:t>
            </a:r>
            <a:r>
              <a:rPr lang="en-GB" sz="1100" b="0" i="1" dirty="0">
                <a:solidFill>
                  <a:srgbClr val="00425E"/>
                </a:solidFill>
              </a:rPr>
              <a:t>= 8 schools, 26,976 students</a:t>
            </a:r>
            <a:endParaRPr lang="en-GB" sz="1100" dirty="0">
              <a:solidFill>
                <a:srgbClr val="00425E"/>
              </a:solidFill>
            </a:endParaRPr>
          </a:p>
        </p:txBody>
      </p:sp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3B80595F-DA24-4642-9020-A4ED26924DB9}"/>
              </a:ext>
            </a:extLst>
          </p:cNvPr>
          <p:cNvSpPr txBox="1">
            <a:spLocks/>
          </p:cNvSpPr>
          <p:nvPr/>
        </p:nvSpPr>
        <p:spPr>
          <a:xfrm>
            <a:off x="10260130" y="3429000"/>
            <a:ext cx="1579329" cy="629262"/>
          </a:xfrm>
          <a:prstGeom prst="rect">
            <a:avLst/>
          </a:prstGeom>
        </p:spPr>
        <p:txBody>
          <a:bodyPr anchor="t"/>
          <a:lstStyle>
            <a:lvl1pPr indent="0">
              <a:spcBef>
                <a:spcPct val="20000"/>
              </a:spcBef>
              <a:buFont typeface="Arial" pitchFamily="34" charset="0"/>
              <a:buNone/>
              <a:defRPr sz="1200" b="1">
                <a:solidFill>
                  <a:srgbClr val="09635A"/>
                </a:solidFill>
              </a:defRPr>
            </a:lvl1pPr>
            <a:lvl2pPr marL="0" lvl="1" indent="0">
              <a:spcBef>
                <a:spcPct val="20000"/>
              </a:spcBef>
              <a:buFont typeface="Trebuchet MS" pitchFamily="34" charset="0"/>
              <a:buNone/>
              <a:defRPr sz="1000" i="1" baseline="0">
                <a:solidFill>
                  <a:srgbClr val="09635A"/>
                </a:solidFill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GB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Note :  marker size reflects school size.</a:t>
            </a:r>
            <a:endParaRPr lang="en-GB" sz="11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900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>
            <a:spLocks/>
          </p:cNvSpPr>
          <p:nvPr/>
        </p:nvSpPr>
        <p:spPr>
          <a:xfrm>
            <a:off x="313259" y="12396"/>
            <a:ext cx="8928279" cy="436531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b="1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116" y="1422399"/>
            <a:ext cx="8481784" cy="25864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Introduction: Context &amp; Objectives</a:t>
            </a:r>
          </a:p>
          <a:p>
            <a:pPr lvl="1"/>
            <a:endParaRPr lang="en-GB" sz="1801" b="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Methodology</a:t>
            </a:r>
          </a:p>
          <a:p>
            <a:pPr lvl="1"/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Results</a:t>
            </a:r>
          </a:p>
          <a:p>
            <a:pPr marL="257182" indent="-257182">
              <a:buAutoNum type="arabicPeriod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b="1" dirty="0">
                <a:solidFill>
                  <a:srgbClr val="FF0000"/>
                </a:solidFill>
              </a:rPr>
              <a:t>Conclusions</a:t>
            </a:r>
          </a:p>
          <a:p>
            <a:pPr marL="266707" indent="-266707">
              <a:buFont typeface="+mj-lt"/>
              <a:buAutoNum type="arabicPeriod" startAt="3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444511">
              <a:tabLst>
                <a:tab pos="928711" algn="l"/>
              </a:tabLst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4413" y="1375"/>
            <a:ext cx="317672" cy="44755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146413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39562</TotalTime>
  <Words>752</Words>
  <Application>Microsoft Macintosh PowerPoint</Application>
  <PresentationFormat>Widescreen</PresentationFormat>
  <Paragraphs>108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Bradley Hand</vt:lpstr>
      <vt:lpstr>Calibri</vt:lpstr>
      <vt:lpstr>Shree Devanagari 714</vt:lpstr>
      <vt:lpstr>Trebuchet MS</vt:lpstr>
      <vt:lpstr>1_Thème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TRACKER SOLUTION</dc:title>
  <dc:creator>angele</dc:creator>
  <cp:lastModifiedBy>Zeinab Angèle Massudi</cp:lastModifiedBy>
  <cp:revision>536</cp:revision>
  <cp:lastPrinted>2018-07-04T08:19:09Z</cp:lastPrinted>
  <dcterms:created xsi:type="dcterms:W3CDTF">2015-04-07T19:07:55Z</dcterms:created>
  <dcterms:modified xsi:type="dcterms:W3CDTF">2019-03-09T03:51:38Z</dcterms:modified>
</cp:coreProperties>
</file>